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45"/>
  </p:notesMasterIdLst>
  <p:sldIdLst>
    <p:sldId id="757" r:id="rId2"/>
    <p:sldId id="759" r:id="rId3"/>
    <p:sldId id="767" r:id="rId4"/>
    <p:sldId id="760" r:id="rId5"/>
    <p:sldId id="761" r:id="rId6"/>
    <p:sldId id="765" r:id="rId7"/>
    <p:sldId id="766" r:id="rId8"/>
    <p:sldId id="762" r:id="rId9"/>
    <p:sldId id="598" r:id="rId10"/>
    <p:sldId id="446" r:id="rId11"/>
    <p:sldId id="599" r:id="rId12"/>
    <p:sldId id="600" r:id="rId13"/>
    <p:sldId id="755" r:id="rId14"/>
    <p:sldId id="756" r:id="rId15"/>
    <p:sldId id="601" r:id="rId16"/>
    <p:sldId id="602" r:id="rId17"/>
    <p:sldId id="603" r:id="rId18"/>
    <p:sldId id="729" r:id="rId19"/>
    <p:sldId id="604" r:id="rId20"/>
    <p:sldId id="605" r:id="rId21"/>
    <p:sldId id="606" r:id="rId22"/>
    <p:sldId id="607" r:id="rId23"/>
    <p:sldId id="608" r:id="rId24"/>
    <p:sldId id="609" r:id="rId25"/>
    <p:sldId id="610" r:id="rId26"/>
    <p:sldId id="611" r:id="rId27"/>
    <p:sldId id="695" r:id="rId28"/>
    <p:sldId id="696" r:id="rId29"/>
    <p:sldId id="614" r:id="rId30"/>
    <p:sldId id="615" r:id="rId31"/>
    <p:sldId id="682" r:id="rId32"/>
    <p:sldId id="683" r:id="rId33"/>
    <p:sldId id="616" r:id="rId34"/>
    <p:sldId id="617" r:id="rId35"/>
    <p:sldId id="618" r:id="rId36"/>
    <p:sldId id="619" r:id="rId37"/>
    <p:sldId id="748" r:id="rId38"/>
    <p:sldId id="749" r:id="rId39"/>
    <p:sldId id="750" r:id="rId40"/>
    <p:sldId id="751" r:id="rId41"/>
    <p:sldId id="752" r:id="rId42"/>
    <p:sldId id="753" r:id="rId43"/>
    <p:sldId id="75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0BA"/>
    <a:srgbClr val="FE561C"/>
    <a:srgbClr val="FF0000"/>
    <a:srgbClr val="DAEDC3"/>
    <a:srgbClr val="C3E9C9"/>
    <a:srgbClr val="89D1A4"/>
    <a:srgbClr val="FFFFFF"/>
    <a:srgbClr val="7D0000"/>
    <a:srgbClr val="97FF7A"/>
    <a:srgbClr val="000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93" autoAdjust="0"/>
    <p:restoredTop sz="86735"/>
  </p:normalViewPr>
  <p:slideViewPr>
    <p:cSldViewPr snapToGrid="0" snapToObjects="1">
      <p:cViewPr varScale="1">
        <p:scale>
          <a:sx n="110" d="100"/>
          <a:sy n="110" d="100"/>
        </p:scale>
        <p:origin x="13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" d="100"/>
        <a:sy n="3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0A008-17DF-AA47-8620-D4665CDB683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CBEE-650B-5141-BC0A-1AA8436F6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32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distance is not reliable, but local Euclidean steps are</a:t>
            </a:r>
          </a:p>
          <a:p>
            <a:r>
              <a:rPr lang="en-US" dirty="0"/>
              <a:t>We can use local Euclidean steps to “diffuse” through the manifold</a:t>
            </a:r>
          </a:p>
          <a:p>
            <a:r>
              <a:rPr lang="en-US" dirty="0"/>
              <a:t>Diffusion is equivalent to a random walk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B2EB-7AAA-E642-AEFC-66D44D7046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90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37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37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95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9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99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67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17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71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arrows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B2EB-7AAA-E642-AEFC-66D44D7046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3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8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venir Light" charset="0"/>
                <a:ea typeface="Avenir Light" charset="0"/>
                <a:cs typeface="Avenir Light" charset="0"/>
              </a:rPr>
              <a:t>One of the major goals of my thesis</a:t>
            </a:r>
            <a:r>
              <a:rPr lang="en-US" sz="1200" baseline="0" dirty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sz="1200" dirty="0">
                <a:latin typeface="Avenir Light" charset="0"/>
                <a:ea typeface="Avenir Light" charset="0"/>
                <a:cs typeface="Avenir Light" charset="0"/>
              </a:rPr>
              <a:t>project: to infer regulatory networks from single-cell</a:t>
            </a:r>
            <a:r>
              <a:rPr lang="en-US" sz="1200" baseline="0" dirty="0">
                <a:latin typeface="Avenir Light" charset="0"/>
                <a:ea typeface="Avenir Light" charset="0"/>
                <a:cs typeface="Avenir Light" charset="0"/>
              </a:rPr>
              <a:t> RNA-</a:t>
            </a:r>
            <a:r>
              <a:rPr lang="en-US" sz="1200" baseline="0" dirty="0" err="1">
                <a:latin typeface="Avenir Light" charset="0"/>
                <a:ea typeface="Avenir Light" charset="0"/>
                <a:cs typeface="Avenir Light" charset="0"/>
              </a:rPr>
              <a:t>seq</a:t>
            </a:r>
            <a:r>
              <a:rPr lang="en-US" sz="1200" baseline="0" dirty="0">
                <a:latin typeface="Avenir Light" charset="0"/>
                <a:ea typeface="Avenir Light" charset="0"/>
                <a:cs typeface="Avenir Light" charset="0"/>
              </a:rPr>
              <a:t> data</a:t>
            </a:r>
            <a:endParaRPr lang="en-US" sz="1200" dirty="0">
              <a:latin typeface="Avenir Light" charset="0"/>
              <a:ea typeface="Avenir Light" charset="0"/>
              <a:cs typeface="Avenir Light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put this into biological context</a:t>
            </a:r>
            <a:r>
              <a:rPr lang="mr-IN" dirty="0"/>
              <a:t>…</a:t>
            </a:r>
            <a:r>
              <a:rPr lang="en-US" dirty="0"/>
              <a:t>I</a:t>
            </a:r>
            <a:r>
              <a:rPr lang="en-US" baseline="0" dirty="0"/>
              <a:t> have been working 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3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density estimate is intended to smooth and fill in gaps in the data distribution and therefore requires a finer scale of resolution.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mutual information can be computed at a coarser scale to find clear and strong relationships,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noise.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 on the order of 20 partitions in both the X and the Y directions)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accumulate the density estimates for each grid point in the partition to obtain the coarser joint density distribution on which to compute entropy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01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row in this </a:t>
            </a:r>
            <a:r>
              <a:rPr lang="en-US" dirty="0" err="1"/>
              <a:t>heat</a:t>
            </a:r>
            <a:r>
              <a:rPr lang="en-US" baseline="0" dirty="0" err="1"/>
              <a:t>map</a:t>
            </a:r>
            <a:r>
              <a:rPr lang="en-US" baseline="0" dirty="0"/>
              <a:t> is a gene </a:t>
            </a:r>
            <a:r>
              <a:rPr lang="mr-IN" baseline="0" dirty="0"/>
              <a:t>–</a:t>
            </a:r>
            <a:r>
              <a:rPr lang="en-US" baseline="0" dirty="0"/>
              <a:t> filtered for genes that have high DREMI with VIM</a:t>
            </a:r>
            <a:endParaRPr lang="en-US" dirty="0"/>
          </a:p>
          <a:p>
            <a:r>
              <a:rPr lang="en-US" baseline="0" dirty="0"/>
              <a:t>Genes are grouped based on the DREVI shape, and ordered by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24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Tetracyline</a:t>
            </a:r>
            <a:r>
              <a:rPr lang="en-US" dirty="0"/>
              <a:t> response element upstream of the ZEB1 promoter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used to induce ZEB1 expression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34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difference corresponds</a:t>
            </a:r>
            <a:r>
              <a:rPr lang="en-US" baseline="0" dirty="0"/>
              <a:t> to a large </a:t>
            </a:r>
            <a:r>
              <a:rPr lang="en-US" baseline="0" dirty="0" err="1"/>
              <a:t>l</a:t>
            </a:r>
            <a:r>
              <a:rPr lang="en-US" dirty="0" err="1"/>
              <a:t>ncrease</a:t>
            </a:r>
            <a:r>
              <a:rPr lang="en-US" dirty="0"/>
              <a:t> in total rank</a:t>
            </a:r>
            <a:r>
              <a:rPr lang="en-US" baseline="0" dirty="0"/>
              <a:t> in ZEB1 compared to </a:t>
            </a:r>
            <a:r>
              <a:rPr lang="en-US" baseline="0" dirty="0" err="1"/>
              <a:t>TGFb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4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87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3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Dropout result of inefficient reverse transcription in small volumes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24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06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Vimentin </a:t>
            </a:r>
            <a:r>
              <a:rPr lang="mr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intermediate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filament expressed in mesenchymal cells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E-cadherin (epithelial cadherin) </a:t>
            </a:r>
            <a:r>
              <a:rPr lang="mr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involved in cell adhesion (expressed early in development)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Snail </a:t>
            </a:r>
            <a:r>
              <a:rPr lang="mr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 that promote the repression of E-cadherin,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known to regulate EMT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ACBEE-650B-5141-BC0A-1AA8436F60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22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 expression has redundancy due to genes being co-regulated. E.g. TF-target pairs, or genes coding for part of the same protein complex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means that certain cell configurations can not exist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Thus, the high dimensional data lies on a lower dimensional ‘manifold’</a:t>
            </a:r>
          </a:p>
          <a:p>
            <a:endParaRPr lang="en-US" dirty="0"/>
          </a:p>
          <a:p>
            <a:r>
              <a:rPr lang="en-US" dirty="0"/>
              <a:t>explain that concept slower, with some animation and text.  Here is my data it does not take all the space these are empty areas (animate red circles), the data follows a 1D trajectory which can be approximated by this line (add red line).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FB2EB-7AAA-E642-AEFC-66D44D7046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9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238DB-B315-9745-93FA-C0AD0D163AEC}" type="datetime1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5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09E4-CE12-7F49-BC6D-BBDA3172FA61}" type="datetime1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9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1628-0DE5-BC42-9F8F-BD23BCC6823C}" type="datetime1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7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0C37-4B31-E941-A32F-22F7B5C866D7}" type="datetime1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1E45-6E04-D64D-90E4-2D36B586780E}" type="datetime1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1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B28A-62BA-1E4E-B696-28356AFD57EA}" type="datetime1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33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430C2-F009-1C4C-A62E-5C6DA1D03D81}" type="datetime1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9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071B7-D3B5-8B4C-ABBE-3EA50B715F52}" type="datetime1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8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2A84C-951B-FA4B-A316-19853A9E5C1D}" type="datetime1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8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AA65-2B02-584D-8210-175B3539413A}" type="datetime1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5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1C56-0902-9343-82CC-6AC6C8B6BF8C}" type="datetime1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8251E29-F865-C348-9F12-056F3B602544}" type="datetime1">
              <a:rPr lang="en-US" smtClean="0"/>
              <a:pPr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9954F8-F768-9E4F-AC37-D1DBECFDE2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7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Imputation of </a:t>
            </a:r>
            <a:r>
              <a:rPr lang="en-US" dirty="0" err="1"/>
              <a:t>scRNA-seq</a:t>
            </a:r>
            <a:r>
              <a:rPr lang="en-US" dirty="0"/>
              <a:t> data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van Dijk</a:t>
            </a:r>
          </a:p>
          <a:p>
            <a:r>
              <a:rPr lang="en-US" dirty="0"/>
              <a:t>Internal Medicine &amp; Computer Science @ Yale</a:t>
            </a:r>
          </a:p>
          <a:p>
            <a:r>
              <a:rPr lang="en-US" dirty="0" err="1"/>
              <a:t>vandijklab.org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8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85963"/>
            <a:ext cx="78867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5400" dirty="0"/>
              <a:t>MAGIC</a:t>
            </a:r>
            <a:br>
              <a:rPr lang="en-US" dirty="0"/>
            </a:br>
            <a:r>
              <a:rPr lang="en-US" sz="2400" dirty="0">
                <a:latin typeface="Avenir Light" charset="0"/>
                <a:ea typeface="Avenir Light" charset="0"/>
                <a:cs typeface="Avenir Light" charset="0"/>
              </a:rPr>
              <a:t>Markov Affinity-based Graph Imputation of Cells </a:t>
            </a:r>
            <a:br>
              <a:rPr lang="en-US" sz="2400" dirty="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sz="2400" dirty="0">
                <a:latin typeface="Avenir Light" charset="0"/>
                <a:ea typeface="Avenir Light" charset="0"/>
                <a:cs typeface="Avenir Light" charset="0"/>
              </a:rPr>
              <a:t>(van Dijk et al. </a:t>
            </a:r>
            <a:r>
              <a:rPr lang="en-US" sz="2400" b="1" i="1" dirty="0">
                <a:latin typeface="Avenir Light" charset="0"/>
                <a:ea typeface="Avenir Light" charset="0"/>
                <a:cs typeface="Avenir Light" charset="0"/>
              </a:rPr>
              <a:t>Cell</a:t>
            </a:r>
            <a:r>
              <a:rPr lang="en-US" sz="2400" dirty="0">
                <a:latin typeface="Avenir Light" charset="0"/>
                <a:ea typeface="Avenir Light" charset="0"/>
                <a:cs typeface="Avenir Light" charset="0"/>
              </a:rPr>
              <a:t>, 2018)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9280" y="3735811"/>
            <a:ext cx="7333664" cy="1392701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Avenir Medium" charset="0"/>
                <a:ea typeface="Avenir Medium" charset="0"/>
                <a:cs typeface="Avenir Medium" charset="0"/>
              </a:rPr>
              <a:t>Main idea: </a:t>
            </a:r>
            <a:r>
              <a:rPr lang="en-US" sz="2400" dirty="0"/>
              <a:t>cells learn values from their neighbors, gaining information from similar cells while retaining their individual identity.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02" y="313003"/>
            <a:ext cx="2024274" cy="17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2" y="1575593"/>
            <a:ext cx="6952770" cy="360058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8650" y="5897621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800" dirty="0"/>
              <a:t>dropout obscures gene-gene relationships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820074" y="4923305"/>
            <a:ext cx="745408" cy="851719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5974" y="5349164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8775" y="365126"/>
            <a:ext cx="820645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HMLE breast cancer cell line, TGF-β induced EMT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11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 rot="20641707">
            <a:off x="5266482" y="1328057"/>
            <a:ext cx="1585732" cy="2811212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37367" y="1763721"/>
            <a:ext cx="1282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Detected in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only 5 cells</a:t>
            </a:r>
          </a:p>
        </p:txBody>
      </p:sp>
    </p:spTree>
    <p:extLst>
      <p:ext uri="{BB962C8B-B14F-4D97-AF65-F5344CB8AC3E}">
        <p14:creationId xmlns:p14="http://schemas.microsoft.com/office/powerpoint/2010/main" val="28314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88" y="2146300"/>
            <a:ext cx="3240423" cy="2597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Recover data by learning from similar cells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12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63293" y="5601382"/>
            <a:ext cx="6865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Biologically similar cells will have similar expression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Cells “exchange” information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98521" y="329058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Similar</a:t>
            </a:r>
          </a:p>
          <a:p>
            <a:pPr algn="ctr"/>
            <a:r>
              <a:rPr lang="en-US" dirty="0"/>
              <a:t>cells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97428" y="46576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391951" y="388682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Cells</a:t>
            </a:r>
          </a:p>
        </p:txBody>
      </p:sp>
      <p:sp>
        <p:nvSpPr>
          <p:cNvPr id="18" name="Freeform 17"/>
          <p:cNvSpPr/>
          <p:nvPr/>
        </p:nvSpPr>
        <p:spPr>
          <a:xfrm flipH="1">
            <a:off x="6016413" y="3396738"/>
            <a:ext cx="197090" cy="496316"/>
          </a:xfrm>
          <a:custGeom>
            <a:avLst/>
            <a:gdLst>
              <a:gd name="connsiteX0" fmla="*/ 455561 w 455561"/>
              <a:gd name="connsiteY0" fmla="*/ 0 h 1477214"/>
              <a:gd name="connsiteX1" fmla="*/ 0 w 455561"/>
              <a:gd name="connsiteY1" fmla="*/ 773122 h 1477214"/>
              <a:gd name="connsiteX2" fmla="*/ 455561 w 455561"/>
              <a:gd name="connsiteY2" fmla="*/ 1477214 h 147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561" h="1477214">
                <a:moveTo>
                  <a:pt x="455561" y="0"/>
                </a:moveTo>
                <a:cubicBezTo>
                  <a:pt x="227780" y="263460"/>
                  <a:pt x="0" y="526920"/>
                  <a:pt x="0" y="773122"/>
                </a:cubicBezTo>
                <a:cubicBezTo>
                  <a:pt x="0" y="1019324"/>
                  <a:pt x="455561" y="1477214"/>
                  <a:pt x="455561" y="1477214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43225" y="3296303"/>
            <a:ext cx="2926080" cy="13472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43225" y="3830870"/>
            <a:ext cx="2926080" cy="13472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3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Low dimensional structure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0136" b="-201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29150" y="2366542"/>
            <a:ext cx="3886200" cy="301683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Many features (e.g. genes) but high degree of redundancy</a:t>
            </a:r>
          </a:p>
          <a:p>
            <a:r>
              <a:rPr lang="en-US" dirty="0"/>
              <a:t>Features are correlated</a:t>
            </a:r>
          </a:p>
          <a:p>
            <a:r>
              <a:rPr lang="en-US" dirty="0"/>
              <a:t>States (e.g. cell types) are constrained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2096031"/>
            <a:ext cx="4286250" cy="3429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4629150" y="2841104"/>
            <a:ext cx="3886200" cy="30168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Locally Euclidean</a:t>
            </a:r>
          </a:p>
          <a:p>
            <a:r>
              <a:rPr lang="en-US" dirty="0"/>
              <a:t>Smooth</a:t>
            </a:r>
          </a:p>
          <a:p>
            <a:r>
              <a:rPr lang="en-US" dirty="0"/>
              <a:t>Low dimensional</a:t>
            </a:r>
          </a:p>
          <a:p>
            <a:r>
              <a:rPr lang="en-US" dirty="0"/>
              <a:t>Data has a “shape”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79500"/>
            <a:ext cx="2057400" cy="365125"/>
          </a:xfrm>
        </p:spPr>
        <p:txBody>
          <a:bodyPr/>
          <a:lstStyle/>
          <a:p>
            <a:fld id="{A69954F8-F768-9E4F-AC37-D1DBECFDE205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Manifold</a:t>
            </a:r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0136" b="-20136"/>
          <a:stretch>
            <a:fillRect/>
          </a:stretch>
        </p:blipFill>
        <p:spPr>
          <a:xfrm>
            <a:off x="628650" y="1825625"/>
            <a:ext cx="3886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9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Manifold learning via data diffusion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81475" y="2924796"/>
            <a:ext cx="4495800" cy="1207365"/>
          </a:xfrm>
        </p:spPr>
        <p:txBody>
          <a:bodyPr>
            <a:normAutofit fontScale="92500"/>
          </a:bodyPr>
          <a:lstStyle/>
          <a:p>
            <a:pPr marL="285750" indent="-285750"/>
            <a:r>
              <a:rPr lang="en-US" dirty="0"/>
              <a:t>Biological neighborhood = manifold</a:t>
            </a:r>
          </a:p>
          <a:p>
            <a:pPr marL="285750" indent="-285750"/>
            <a:r>
              <a:rPr lang="en-US" dirty="0"/>
              <a:t>Walk via small local steps</a:t>
            </a:r>
          </a:p>
          <a:p>
            <a:pPr marL="285750" indent="-285750"/>
            <a:r>
              <a:rPr lang="en-US" dirty="0"/>
              <a:t>Random walk = diffusion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6" y="2376090"/>
            <a:ext cx="3646427" cy="29877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979" y="4309769"/>
            <a:ext cx="2184400" cy="2108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3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16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216" y="1308580"/>
            <a:ext cx="5255568" cy="50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9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and imputation step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49700" y="2044700"/>
            <a:ext cx="1231900" cy="419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325" y="2254250"/>
            <a:ext cx="5467350" cy="29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3" y="1161539"/>
            <a:ext cx="3782484" cy="2644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8923" y="134755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 = 0 (no smoothing)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470" y="1161539"/>
            <a:ext cx="3735155" cy="2644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6390" y="134755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90" y="3902183"/>
            <a:ext cx="3700510" cy="26909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7999" y="415433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494" y="3904719"/>
            <a:ext cx="3772131" cy="26884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09371" y="415433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100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588" y="370704"/>
            <a:ext cx="6572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Graph diffusion = low pass filter on </a:t>
            </a:r>
            <a:r>
              <a:rPr lang="en-US" sz="2400"/>
              <a:t>graph spectrum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968357" y="2207297"/>
            <a:ext cx="1940468" cy="1103698"/>
            <a:chOff x="5968357" y="2207297"/>
            <a:chExt cx="1940468" cy="110369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7561194" y="2553208"/>
              <a:ext cx="1" cy="7577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968357" y="2207297"/>
              <a:ext cx="1940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High frequency noise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18557" y="1861386"/>
            <a:ext cx="2479386" cy="526898"/>
            <a:chOff x="5418557" y="1861386"/>
            <a:chExt cx="2479386" cy="526898"/>
          </a:xfrm>
        </p:grpSpPr>
        <p:sp>
          <p:nvSpPr>
            <p:cNvPr id="15" name="TextBox 14"/>
            <p:cNvSpPr txBox="1"/>
            <p:nvPr/>
          </p:nvSpPr>
          <p:spPr>
            <a:xfrm>
              <a:off x="5964529" y="1861386"/>
              <a:ext cx="19334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Low frequency signal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5418557" y="2046052"/>
              <a:ext cx="545973" cy="3422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524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M</a:t>
            </a:r>
            <a:r>
              <a:rPr lang="en-US" dirty="0"/>
              <a:t>arkov </a:t>
            </a:r>
            <a:r>
              <a:rPr lang="en-US" u="sng" dirty="0"/>
              <a:t>A</a:t>
            </a:r>
            <a:r>
              <a:rPr lang="en-US" dirty="0"/>
              <a:t>ffinity-based </a:t>
            </a:r>
            <a:r>
              <a:rPr lang="en-US" u="sng" dirty="0"/>
              <a:t>G</a:t>
            </a:r>
            <a:r>
              <a:rPr lang="en-US" dirty="0"/>
              <a:t>raph </a:t>
            </a:r>
            <a:r>
              <a:rPr lang="en-US" u="sng" dirty="0"/>
              <a:t>I</a:t>
            </a:r>
            <a:r>
              <a:rPr lang="en-US" dirty="0"/>
              <a:t>mputation of </a:t>
            </a:r>
            <a:r>
              <a:rPr lang="en-US" u="sng" dirty="0"/>
              <a:t>C</a:t>
            </a:r>
            <a:r>
              <a:rPr lang="en-US" dirty="0"/>
              <a:t>ells (MAGIC)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39" r="14923"/>
          <a:stretch/>
        </p:blipFill>
        <p:spPr>
          <a:xfrm>
            <a:off x="1368728" y="2541181"/>
            <a:ext cx="6414305" cy="26682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5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CE59-8A74-9342-85EE-0C689525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 with missing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F309E-44BA-DB4F-92AF-27B0922B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A247EC-4CCA-8D47-8E33-2AFAFFDB87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295206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33735-B975-2F47-B235-859BBFC5EFCF}"/>
              </a:ext>
            </a:extLst>
          </p:cNvPr>
          <p:cNvSpPr txBox="1"/>
          <p:nvPr/>
        </p:nvSpPr>
        <p:spPr>
          <a:xfrm>
            <a:off x="400050" y="2295206"/>
            <a:ext cx="366266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Netflix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Rows are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Columns are “+1” for like and “-1” for dislike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know which values are missing (unwatched)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Goal: predict missing values to suggest movies to each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34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2" y="1354872"/>
            <a:ext cx="6952770" cy="360058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8650" y="5676900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800" dirty="0"/>
              <a:t>original data with dropout</a:t>
            </a:r>
          </a:p>
        </p:txBody>
      </p:sp>
      <p:sp>
        <p:nvSpPr>
          <p:cNvPr id="13" name="Arc 12"/>
          <p:cNvSpPr/>
          <p:nvPr/>
        </p:nvSpPr>
        <p:spPr>
          <a:xfrm rot="16200000">
            <a:off x="563819" y="4785542"/>
            <a:ext cx="1084622" cy="1025016"/>
          </a:xfrm>
          <a:prstGeom prst="arc">
            <a:avLst>
              <a:gd name="adj1" fmla="val 16200000"/>
              <a:gd name="adj2" fmla="val 263921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9213" y="5316165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venir Light" charset="0"/>
                <a:ea typeface="Avenir Light" charset="0"/>
                <a:cs typeface="Avenir Light" charset="0"/>
              </a:rPr>
              <a:t>missing values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217666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2" y="1354872"/>
            <a:ext cx="6952770" cy="360058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8650" y="5676900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800" dirty="0"/>
              <a:t>imputation with MAGIC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9606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66" y="1354872"/>
            <a:ext cx="6949168" cy="360058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8650" y="5676900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800" dirty="0"/>
              <a:t>imputation with MAGIC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096823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66" y="1354872"/>
            <a:ext cx="6949168" cy="360058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8650" y="5676900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800" dirty="0"/>
              <a:t>imputation with MAGIC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115758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2" y="1354872"/>
            <a:ext cx="6952770" cy="360058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8650" y="5676900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800" dirty="0"/>
              <a:t>imputation with MAGIC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615926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2" y="1354872"/>
            <a:ext cx="6952770" cy="360058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8650" y="5676900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800" dirty="0"/>
              <a:t>imputation with MAGIC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550716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628650" y="5676900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800" dirty="0"/>
              <a:t>imputation with MAGIC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2" y="1354872"/>
            <a:ext cx="6952770" cy="3600587"/>
          </a:xfrm>
          <a:prstGeom prst="rect">
            <a:avLst/>
          </a:prstGeom>
        </p:spPr>
      </p:pic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20569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4" y="0"/>
            <a:ext cx="8053251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6655" y="168276"/>
            <a:ext cx="5541818" cy="6553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19772" y="6550223"/>
            <a:ext cx="29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(</a:t>
            </a:r>
            <a:r>
              <a:rPr lang="en-US" sz="1400" dirty="0" err="1"/>
              <a:t>Francesconi</a:t>
            </a:r>
            <a:r>
              <a:rPr lang="en-US" sz="1400" dirty="0"/>
              <a:t>, 2014, </a:t>
            </a:r>
            <a:r>
              <a:rPr lang="en-US" sz="1400" dirty="0" err="1"/>
              <a:t>Rockman</a:t>
            </a:r>
            <a:r>
              <a:rPr lang="en-US" sz="1400" dirty="0"/>
              <a:t>, 2010)</a:t>
            </a:r>
          </a:p>
        </p:txBody>
      </p:sp>
    </p:spTree>
    <p:extLst>
      <p:ext uri="{BB962C8B-B14F-4D97-AF65-F5344CB8AC3E}">
        <p14:creationId xmlns:p14="http://schemas.microsoft.com/office/powerpoint/2010/main" val="1481251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4" y="0"/>
            <a:ext cx="8053251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32764" y="166255"/>
            <a:ext cx="3103418" cy="6553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19772" y="6550223"/>
            <a:ext cx="29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(</a:t>
            </a:r>
            <a:r>
              <a:rPr lang="en-US" sz="1400" dirty="0" err="1"/>
              <a:t>Francesconi</a:t>
            </a:r>
            <a:r>
              <a:rPr lang="en-US" sz="1400" dirty="0"/>
              <a:t>, 2014, </a:t>
            </a:r>
            <a:r>
              <a:rPr lang="en-US" sz="1400" dirty="0" err="1"/>
              <a:t>Rockman</a:t>
            </a:r>
            <a:r>
              <a:rPr lang="en-US" sz="1400" dirty="0"/>
              <a:t>, 2010)</a:t>
            </a:r>
          </a:p>
        </p:txBody>
      </p:sp>
    </p:spTree>
    <p:extLst>
      <p:ext uri="{BB962C8B-B14F-4D97-AF65-F5344CB8AC3E}">
        <p14:creationId xmlns:p14="http://schemas.microsoft.com/office/powerpoint/2010/main" val="1758515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74" y="0"/>
            <a:ext cx="8053251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29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19772" y="6550223"/>
            <a:ext cx="2904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(</a:t>
            </a:r>
            <a:r>
              <a:rPr lang="en-US" sz="1400" dirty="0" err="1"/>
              <a:t>Francesconi</a:t>
            </a:r>
            <a:r>
              <a:rPr lang="en-US" sz="1400" dirty="0"/>
              <a:t>, 2014, </a:t>
            </a:r>
            <a:r>
              <a:rPr lang="en-US" sz="1400" dirty="0" err="1"/>
              <a:t>Rockman</a:t>
            </a:r>
            <a:r>
              <a:rPr lang="en-US" sz="1400" dirty="0"/>
              <a:t>, 2010)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53051" y="1026942"/>
            <a:ext cx="1863011" cy="6463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/>
              <a:t>R</a:t>
            </a:r>
            <a:r>
              <a:rPr lang="en-US" sz="3600" b="1" baseline="30000" dirty="0"/>
              <a:t>2</a:t>
            </a:r>
            <a:r>
              <a:rPr lang="en-US" sz="3600" b="1" dirty="0"/>
              <a:t> </a:t>
            </a:r>
            <a:r>
              <a:rPr lang="en-US" sz="3600" b="1"/>
              <a:t>= 0.78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3826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CE59-8A74-9342-85EE-0C689525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 with missing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F309E-44BA-DB4F-92AF-27B0922B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A247EC-4CCA-8D47-8E33-2AFAFFDB87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295206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33735-B975-2F47-B235-859BBFC5EFCF}"/>
              </a:ext>
            </a:extLst>
          </p:cNvPr>
          <p:cNvSpPr txBox="1"/>
          <p:nvPr/>
        </p:nvSpPr>
        <p:spPr>
          <a:xfrm>
            <a:off x="400050" y="2295206"/>
            <a:ext cx="366266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Netflix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Rows are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Columns are “+1” for like and “-1” for dislike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know which values are missing (unwatched)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Goal: predict missing values to suggest movies to each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C2C39C-ECC1-E148-85E5-1960E280780C}"/>
              </a:ext>
            </a:extLst>
          </p:cNvPr>
          <p:cNvSpPr txBox="1"/>
          <p:nvPr/>
        </p:nvSpPr>
        <p:spPr>
          <a:xfrm>
            <a:off x="3694855" y="5619173"/>
            <a:ext cx="512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guess missing values?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5E965-85F1-D54E-A16D-E58B6479F59D}"/>
              </a:ext>
            </a:extLst>
          </p:cNvPr>
          <p:cNvSpPr/>
          <p:nvPr/>
        </p:nvSpPr>
        <p:spPr>
          <a:xfrm>
            <a:off x="3773347" y="5432567"/>
            <a:ext cx="4970603" cy="834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34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26" y="1856114"/>
            <a:ext cx="6223840" cy="116514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27670" y="3021260"/>
            <a:ext cx="6714118" cy="1302229"/>
            <a:chOff x="-202852" y="3385491"/>
            <a:chExt cx="9804050" cy="1000751"/>
          </a:xfrm>
        </p:grpSpPr>
        <p:grpSp>
          <p:nvGrpSpPr>
            <p:cNvPr id="6" name="Group 5"/>
            <p:cNvGrpSpPr/>
            <p:nvPr/>
          </p:nvGrpSpPr>
          <p:grpSpPr>
            <a:xfrm>
              <a:off x="-202852" y="3477983"/>
              <a:ext cx="9804050" cy="830970"/>
              <a:chOff x="-202852" y="3477983"/>
              <a:chExt cx="9804050" cy="830970"/>
            </a:xfrm>
          </p:grpSpPr>
          <p:sp>
            <p:nvSpPr>
              <p:cNvPr id="8" name="Right Triangle 7"/>
              <p:cNvSpPr/>
              <p:nvPr/>
            </p:nvSpPr>
            <p:spPr>
              <a:xfrm flipH="1" flipV="1">
                <a:off x="2930473" y="3477983"/>
                <a:ext cx="3483193" cy="830966"/>
              </a:xfrm>
              <a:prstGeom prst="rtTriangle">
                <a:avLst/>
              </a:prstGeom>
              <a:solidFill>
                <a:srgbClr val="C0FD5A">
                  <a:alpha val="80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>
                <a:off x="2930475" y="3477986"/>
                <a:ext cx="3483193" cy="830967"/>
              </a:xfrm>
              <a:prstGeom prst="rtTriangle">
                <a:avLst/>
              </a:prstGeom>
              <a:solidFill>
                <a:srgbClr val="FFDF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-202852" y="3477986"/>
                <a:ext cx="3133326" cy="830967"/>
              </a:xfrm>
              <a:prstGeom prst="rect">
                <a:avLst/>
              </a:prstGeom>
              <a:solidFill>
                <a:srgbClr val="FFDF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413670" y="3477985"/>
                <a:ext cx="3187528" cy="830967"/>
              </a:xfrm>
              <a:prstGeom prst="rect">
                <a:avLst/>
              </a:prstGeom>
              <a:solidFill>
                <a:srgbClr val="C0FD5A">
                  <a:alpha val="80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2542758" y="3385491"/>
              <a:ext cx="4194897" cy="100075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flipH="1">
            <a:off x="4497393" y="3284544"/>
            <a:ext cx="3277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Mesenchymal</a:t>
            </a:r>
            <a:br>
              <a:rPr lang="en-US" sz="24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markers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1436908" y="3285494"/>
            <a:ext cx="1545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Epithelial </a:t>
            </a:r>
            <a:br>
              <a:rPr lang="en-US" sz="24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markers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1030901" y="4375408"/>
            <a:ext cx="2698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e.g.: E-cadherin,</a:t>
            </a:r>
            <a:br>
              <a:rPr lang="en-US" sz="24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Laminin-1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5689420" y="4308281"/>
            <a:ext cx="254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e.g.: Vimentin,</a:t>
            </a:r>
            <a:br>
              <a:rPr lang="en-US" sz="2400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Snail, Zeb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468775" y="365126"/>
            <a:ext cx="820645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TGF-β </a:t>
            </a:r>
            <a:r>
              <a:rPr lang="en-US" sz="3200"/>
              <a:t>induced EMT</a:t>
            </a:r>
            <a:br>
              <a:rPr lang="en-US" sz="3200"/>
            </a:br>
            <a:r>
              <a:rPr lang="en-US" sz="3200"/>
              <a:t>(epithelial-to-mesenchymal transition)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06057" y="5883837"/>
            <a:ext cx="7602323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dirty="0"/>
              <a:t>With Weinberg Lab (Whitehead):</a:t>
            </a:r>
          </a:p>
          <a:p>
            <a:pPr algn="ctr">
              <a:lnSpc>
                <a:spcPct val="120000"/>
              </a:lnSpc>
              <a:defRPr/>
            </a:pPr>
            <a:r>
              <a:rPr lang="en-US" dirty="0" err="1"/>
              <a:t>Diwakar</a:t>
            </a:r>
            <a:r>
              <a:rPr lang="en-US" dirty="0"/>
              <a:t> </a:t>
            </a:r>
            <a:r>
              <a:rPr lang="en-US" dirty="0" err="1"/>
              <a:t>Pattabiraman</a:t>
            </a:r>
            <a:r>
              <a:rPr lang="en-US" dirty="0"/>
              <a:t>, Brian </a:t>
            </a:r>
            <a:r>
              <a:rPr lang="en-US" dirty="0" err="1"/>
              <a:t>Bierie</a:t>
            </a:r>
            <a:r>
              <a:rPr lang="en-US" dirty="0"/>
              <a:t>, Christine Chaffer</a:t>
            </a:r>
          </a:p>
        </p:txBody>
      </p:sp>
    </p:spTree>
    <p:extLst>
      <p:ext uri="{BB962C8B-B14F-4D97-AF65-F5344CB8AC3E}">
        <p14:creationId xmlns:p14="http://schemas.microsoft.com/office/powerpoint/2010/main" val="588153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MAGIC reveals EMT continuum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Sep15_TGFb__Cdh1_Vim_Fn1_Mt-nd1__animation_3D_no_rotate_many_fram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22" y="1417638"/>
            <a:ext cx="7253814" cy="5440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5292" y="6154179"/>
            <a:ext cx="118835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E-cadherin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5701" y="6171685"/>
            <a:ext cx="103901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Vimentin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008233" y="3854333"/>
            <a:ext cx="125080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Fibronectin</a:t>
            </a:r>
            <a:endParaRPr lang="en-US" dirty="0"/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>
          <a:xfrm>
            <a:off x="6610350" y="65087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731756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7090"/>
          <a:stretch/>
        </p:blipFill>
        <p:spPr>
          <a:xfrm>
            <a:off x="1388820" y="1803400"/>
            <a:ext cx="7253816" cy="5054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0239" y="3303188"/>
            <a:ext cx="408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3827" y="4413956"/>
            <a:ext cx="309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4495" y="337552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372" y="1860256"/>
            <a:ext cx="16401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/>
              <a:t>M</a:t>
            </a:r>
            <a:r>
              <a:rPr lang="en-US" sz="2000" dirty="0" err="1"/>
              <a:t>esenchymal</a:t>
            </a:r>
            <a:endParaRPr lang="en-US" sz="2000" dirty="0"/>
          </a:p>
          <a:p>
            <a:r>
              <a:rPr lang="en-US" sz="2000" u="sng" dirty="0"/>
              <a:t>E</a:t>
            </a:r>
            <a:r>
              <a:rPr lang="en-US" sz="2000" dirty="0"/>
              <a:t>pithelial</a:t>
            </a:r>
          </a:p>
          <a:p>
            <a:r>
              <a:rPr lang="en-US" sz="2000" u="sng" dirty="0"/>
              <a:t>A</a:t>
            </a:r>
            <a:r>
              <a:rPr lang="en-US" sz="2000" dirty="0"/>
              <a:t>poptotic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5292" y="6154179"/>
            <a:ext cx="118835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E-cadherin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5701" y="6171685"/>
            <a:ext cx="103901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Vimentin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08233" y="3854333"/>
            <a:ext cx="125080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Fibronectin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865556" y="6716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468283" y="3287889"/>
            <a:ext cx="630295" cy="956686"/>
          </a:xfrm>
          <a:prstGeom prst="straightConnector1">
            <a:avLst/>
          </a:prstGeom>
          <a:ln w="254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251309" y="4807361"/>
            <a:ext cx="982572" cy="802253"/>
          </a:xfrm>
          <a:prstGeom prst="straightConnector1">
            <a:avLst/>
          </a:prstGeom>
          <a:ln w="254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60918" y="5487222"/>
            <a:ext cx="1036183" cy="260159"/>
          </a:xfrm>
          <a:prstGeom prst="straightConnector1">
            <a:avLst/>
          </a:prstGeom>
          <a:ln w="254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MAGIC reveals EMT continuum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9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33</a:t>
            </a:fld>
            <a:endParaRPr lang="en-US"/>
          </a:p>
        </p:txBody>
      </p:sp>
      <p:pic>
        <p:nvPicPr>
          <p:cNvPr id="19" name="animation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226" y="665264"/>
            <a:ext cx="8259099" cy="6194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650" y="1690689"/>
            <a:ext cx="1155700" cy="2336800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628650" y="1739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MAGIC reveals complex cellular state-space</a:t>
            </a:r>
          </a:p>
        </p:txBody>
      </p:sp>
    </p:spTree>
    <p:extLst>
      <p:ext uri="{BB962C8B-B14F-4D97-AF65-F5344CB8AC3E}">
        <p14:creationId xmlns:p14="http://schemas.microsoft.com/office/powerpoint/2010/main" val="23444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" y="419712"/>
            <a:ext cx="3901440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0" y="419712"/>
            <a:ext cx="3901440" cy="2926080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4173456" y="1705120"/>
            <a:ext cx="850229" cy="451998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0488" y="1305216"/>
            <a:ext cx="112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Clustering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196" y="3415510"/>
            <a:ext cx="9137804" cy="3329948"/>
            <a:chOff x="6196" y="3415510"/>
            <a:chExt cx="9137804" cy="33299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" y="3415510"/>
              <a:ext cx="3901440" cy="29260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2560" y="3415510"/>
              <a:ext cx="3901440" cy="2926080"/>
            </a:xfrm>
            <a:prstGeom prst="rect">
              <a:avLst/>
            </a:prstGeom>
          </p:spPr>
        </p:pic>
        <p:sp>
          <p:nvSpPr>
            <p:cNvPr id="31" name="Right Arrow 30"/>
            <p:cNvSpPr/>
            <p:nvPr/>
          </p:nvSpPr>
          <p:spPr>
            <a:xfrm>
              <a:off x="4173456" y="4961953"/>
              <a:ext cx="850229" cy="451998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40692" y="4562049"/>
              <a:ext cx="1984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Archetypal analysis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36065" y="6437681"/>
              <a:ext cx="38718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(Uri </a:t>
              </a:r>
              <a:r>
                <a:rPr lang="en-US" sz="1400" dirty="0" err="1"/>
                <a:t>Alon</a:t>
              </a:r>
              <a:r>
                <a:rPr lang="en-US" sz="1400" dirty="0"/>
                <a:t> lab: </a:t>
              </a:r>
              <a:r>
                <a:rPr lang="en-US" sz="1400" dirty="0" err="1"/>
                <a:t>Shoval</a:t>
              </a:r>
              <a:r>
                <a:rPr lang="en-US" sz="1400" dirty="0"/>
                <a:t> et al. 2012, Hart et al. 2015)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511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0" y="862886"/>
            <a:ext cx="4122674" cy="3092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44" y="862887"/>
            <a:ext cx="4122674" cy="3092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06" y="3766478"/>
            <a:ext cx="4122028" cy="3091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91" y="3766478"/>
            <a:ext cx="4122028" cy="30915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3131" y="67972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/>
              </a:rPr>
              <a:t>Data before MAGIC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85651" y="67972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/>
              </a:rPr>
              <a:t>Data after MAGIC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0601" y="3672253"/>
            <a:ext cx="130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/>
              </a:rPr>
              <a:t>Fit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polytope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7607" y="3672253"/>
            <a:ext cx="171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/>
              </a:rPr>
              <a:t>Infer archetypes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058701" y="6356351"/>
            <a:ext cx="2057400" cy="365125"/>
          </a:xfrm>
        </p:spPr>
        <p:txBody>
          <a:bodyPr/>
          <a:lstStyle/>
          <a:p>
            <a:fld id="{A69954F8-F768-9E4F-AC37-D1DBECFDE205}" type="slidenum">
              <a:rPr lang="en-US" smtClean="0"/>
              <a:t>35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68888" y="87111"/>
            <a:ext cx="260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alibri"/>
              </a:rPr>
              <a:t>Archetypal Analysis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27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55394"/>
          <a:stretch/>
        </p:blipFill>
        <p:spPr>
          <a:xfrm>
            <a:off x="1094134" y="3640997"/>
            <a:ext cx="3238706" cy="1383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" r="9477"/>
          <a:stretch/>
        </p:blipFill>
        <p:spPr>
          <a:xfrm>
            <a:off x="5570803" y="530622"/>
            <a:ext cx="3113144" cy="6056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6340" r="2444"/>
          <a:stretch/>
        </p:blipFill>
        <p:spPr>
          <a:xfrm>
            <a:off x="950420" y="5038862"/>
            <a:ext cx="3748180" cy="1394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16" y="273123"/>
            <a:ext cx="4106758" cy="31284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4922" y="283075"/>
            <a:ext cx="1253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7: Epithelial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561" y="2063069"/>
            <a:ext cx="1194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6: Epithelial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34072" y="691753"/>
            <a:ext cx="1617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9: Mesenchymal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00871" y="1590740"/>
            <a:ext cx="1682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8,10: Apoptotic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02091" y="2611744"/>
            <a:ext cx="2649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1-5: Intermediate </a:t>
            </a:r>
            <a:r>
              <a:rPr lang="en-US" sz="1600"/>
              <a:t>(stem-like)</a:t>
            </a:r>
            <a:endParaRPr 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3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MAGIC </a:t>
            </a:r>
            <a:r>
              <a:rPr lang="en-US"/>
              <a:t>enables downstream analyses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982" y="1825625"/>
            <a:ext cx="53380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6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9" y="1589403"/>
            <a:ext cx="3200400" cy="1690906"/>
          </a:xfrm>
          <a:prstGeom prst="rect">
            <a:avLst/>
          </a:prstGeom>
        </p:spPr>
      </p:pic>
      <p:sp>
        <p:nvSpPr>
          <p:cNvPr id="32" name="Down Arrow 31"/>
          <p:cNvSpPr/>
          <p:nvPr/>
        </p:nvSpPr>
        <p:spPr>
          <a:xfrm rot="16200000">
            <a:off x="4448045" y="2147865"/>
            <a:ext cx="320040" cy="5739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Content Placeholder 4"/>
          <p:cNvPicPr>
            <a:picLocks noChangeAspect="1"/>
          </p:cNvPicPr>
          <p:nvPr/>
        </p:nvPicPr>
        <p:blipFill rotWithShape="1">
          <a:blip r:embed="rId4"/>
          <a:srcRect l="10000" t="48240" r="48906" b="4894"/>
          <a:stretch/>
        </p:blipFill>
        <p:spPr>
          <a:xfrm>
            <a:off x="5003977" y="922685"/>
            <a:ext cx="3181608" cy="3024342"/>
          </a:xfrm>
          <a:prstGeom prst="rect">
            <a:avLst/>
          </a:prstGeom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1097481" y="3382425"/>
            <a:ext cx="2792976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800" dirty="0" err="1">
                <a:latin typeface="Avenir Light" charset="0"/>
                <a:ea typeface="Avenir Light" charset="0"/>
                <a:cs typeface="Avenir Light" charset="0"/>
              </a:rPr>
              <a:t>scRNA-seq</a:t>
            </a:r>
            <a:r>
              <a:rPr lang="en-US" sz="2800" dirty="0">
                <a:latin typeface="Avenir Light" charset="0"/>
                <a:ea typeface="Avenir Light" charset="0"/>
                <a:cs typeface="Avenir Light" charset="0"/>
              </a:rPr>
              <a:t> data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4895056" y="3696995"/>
            <a:ext cx="33994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r"/>
            <a:r>
              <a:rPr lang="en-US" sz="2800" dirty="0">
                <a:latin typeface="Avenir Light" charset="0"/>
                <a:ea typeface="Avenir Light" charset="0"/>
                <a:cs typeface="Avenir Light" charset="0"/>
              </a:rPr>
              <a:t>regulatory network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0658" y="4598627"/>
            <a:ext cx="7462684" cy="1401097"/>
            <a:chOff x="530942" y="4866968"/>
            <a:chExt cx="7462684" cy="1401097"/>
          </a:xfrm>
        </p:grpSpPr>
        <p:sp>
          <p:nvSpPr>
            <p:cNvPr id="2" name="TextBox 1"/>
            <p:cNvSpPr txBox="1"/>
            <p:nvPr/>
          </p:nvSpPr>
          <p:spPr>
            <a:xfrm>
              <a:off x="730060" y="4990247"/>
              <a:ext cx="70644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venir Medium" charset="0"/>
                  <a:ea typeface="Avenir Medium" charset="0"/>
                  <a:cs typeface="Avenir Medium" charset="0"/>
                </a:rPr>
                <a:t>Using “snapshot” </a:t>
              </a:r>
              <a:r>
                <a:rPr lang="en-US" sz="2400" dirty="0" err="1">
                  <a:latin typeface="Avenir Medium" charset="0"/>
                  <a:ea typeface="Avenir Medium" charset="0"/>
                  <a:cs typeface="Avenir Medium" charset="0"/>
                </a:rPr>
                <a:t>scRNA-seq</a:t>
              </a:r>
              <a:r>
                <a:rPr lang="en-US" sz="2400" dirty="0">
                  <a:latin typeface="Avenir Medium" charset="0"/>
                  <a:ea typeface="Avenir Medium" charset="0"/>
                  <a:cs typeface="Avenir Medium" charset="0"/>
                </a:rPr>
                <a:t> data to predict transcription factor-target interactions involved </a:t>
              </a:r>
              <a:br>
                <a:rPr lang="en-US" sz="2400" dirty="0">
                  <a:latin typeface="Avenir Medium" charset="0"/>
                  <a:ea typeface="Avenir Medium" charset="0"/>
                  <a:cs typeface="Avenir Medium" charset="0"/>
                </a:rPr>
              </a:br>
              <a:r>
                <a:rPr lang="en-US" sz="2400" dirty="0">
                  <a:latin typeface="Avenir Medium" charset="0"/>
                  <a:ea typeface="Avenir Medium" charset="0"/>
                  <a:cs typeface="Avenir Medium" charset="0"/>
                </a:rPr>
                <a:t>in the epithelial—mesenchymal transition.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30942" y="4866968"/>
              <a:ext cx="7462684" cy="140109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156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22404" y="2238374"/>
            <a:ext cx="2256109" cy="2046902"/>
            <a:chOff x="258082" y="2238374"/>
            <a:chExt cx="2256109" cy="20469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5200" t="14661" r="71364" b="14041"/>
            <a:stretch/>
          </p:blipFill>
          <p:spPr>
            <a:xfrm>
              <a:off x="628650" y="2238374"/>
              <a:ext cx="1885541" cy="164306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05399" y="3854389"/>
              <a:ext cx="11320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Avenir Book" charset="0"/>
                  <a:ea typeface="Avenir Book" charset="0"/>
                  <a:cs typeface="Avenir Book" charset="0"/>
                </a:rPr>
                <a:t>Gene X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-84480" y="2844462"/>
              <a:ext cx="11160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Avenir Book" charset="0"/>
                  <a:ea typeface="Avenir Book" charset="0"/>
                  <a:cs typeface="Avenir Book" charset="0"/>
                </a:rPr>
                <a:t>Gene Y</a:t>
              </a:r>
            </a:p>
          </p:txBody>
        </p:sp>
      </p:grpSp>
      <p:sp>
        <p:nvSpPr>
          <p:cNvPr id="3" name="Title 1"/>
          <p:cNvSpPr txBox="1">
            <a:spLocks/>
          </p:cNvSpPr>
          <p:nvPr/>
        </p:nvSpPr>
        <p:spPr>
          <a:xfrm>
            <a:off x="628650" y="5676900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800" dirty="0"/>
              <a:t>quantifying gene-gene relationships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716150" y="2238374"/>
            <a:ext cx="1981821" cy="2016125"/>
            <a:chOff x="2806079" y="2238374"/>
            <a:chExt cx="1981821" cy="201612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28436" t="14661" r="48128" b="14041"/>
            <a:stretch/>
          </p:blipFill>
          <p:spPr>
            <a:xfrm>
              <a:off x="2810873" y="2238374"/>
              <a:ext cx="1885541" cy="1643063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806079" y="3885167"/>
              <a:ext cx="1981821" cy="369332"/>
              <a:chOff x="3941927" y="4409560"/>
              <a:chExt cx="1981821" cy="36933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022" y="4440302"/>
                <a:ext cx="847344" cy="30784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941927" y="4409560"/>
                <a:ext cx="540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venir Light" charset="0"/>
                    <a:ea typeface="Avenir Light" charset="0"/>
                    <a:cs typeface="Avenir Light" charset="0"/>
                  </a:rPr>
                  <a:t>low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85432" y="4409560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venir Light" charset="0"/>
                    <a:ea typeface="Avenir Light" charset="0"/>
                    <a:cs typeface="Avenir Light" charset="0"/>
                  </a:rPr>
                  <a:t>high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196876" y="2238374"/>
            <a:ext cx="1885541" cy="1643063"/>
            <a:chOff x="6794319" y="2263774"/>
            <a:chExt cx="1885541" cy="164306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75545" t="14661" r="1019" b="14041"/>
            <a:stretch/>
          </p:blipFill>
          <p:spPr>
            <a:xfrm>
              <a:off x="6794319" y="2263774"/>
              <a:ext cx="1885541" cy="164306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340600" y="3445933"/>
              <a:ext cx="770467" cy="25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/>
          <p:nvPr/>
        </p:nvCxnSpPr>
        <p:spPr>
          <a:xfrm>
            <a:off x="5724673" y="3016250"/>
            <a:ext cx="3216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193509" y="3028155"/>
            <a:ext cx="32164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39991" y="1464378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venir Book" charset="0"/>
                <a:ea typeface="Avenir Book" charset="0"/>
                <a:cs typeface="Avenir Book" charset="0"/>
              </a:rPr>
              <a:t>Data after MAGIC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03621" y="1464378"/>
            <a:ext cx="2299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venir Book" charset="0"/>
                <a:ea typeface="Avenir Book" charset="0"/>
                <a:cs typeface="Avenir Book" charset="0"/>
              </a:rPr>
              <a:t>Density estimation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63846" y="1470482"/>
            <a:ext cx="2359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venir Book" charset="0"/>
                <a:ea typeface="Avenir Book" charset="0"/>
                <a:cs typeface="Avenir Book" charset="0"/>
              </a:rPr>
              <a:t>Mutual information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3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CE59-8A74-9342-85EE-0C689525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 with missing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F309E-44BA-DB4F-92AF-27B0922B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A247EC-4CCA-8D47-8E33-2AFAFFDB87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5111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E25748-93A3-E54D-98C4-D7BC924CBC90}"/>
              </a:ext>
            </a:extLst>
          </p:cNvPr>
          <p:cNvSpPr txBox="1"/>
          <p:nvPr/>
        </p:nvSpPr>
        <p:spPr>
          <a:xfrm>
            <a:off x="5439537" y="1817225"/>
            <a:ext cx="2977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Naïve solution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the average ranking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9E53D0-F516-C34F-A1CA-09C12CC7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2651647"/>
            <a:ext cx="4572002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5D715-2220-E445-8B4A-9C66B03E634F}"/>
              </a:ext>
            </a:extLst>
          </p:cNvPr>
          <p:cNvSpPr txBox="1"/>
          <p:nvPr/>
        </p:nvSpPr>
        <p:spPr>
          <a:xfrm>
            <a:off x="1631013" y="1971113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2067178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1"/>
          <a:stretch/>
        </p:blipFill>
        <p:spPr>
          <a:xfrm>
            <a:off x="179385" y="265471"/>
            <a:ext cx="7181618" cy="5102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7639" y="545929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Epithelial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37729" y="545929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Mesenchymal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170519" y="5643959"/>
            <a:ext cx="30672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6783" y="5919505"/>
            <a:ext cx="384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Medium" charset="0"/>
                <a:ea typeface="Avenir Medium" charset="0"/>
                <a:cs typeface="Avenir Medium" charset="0"/>
              </a:rPr>
              <a:t>Increasing VIM (EMT time)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36073" y="3746090"/>
            <a:ext cx="8007927" cy="1437658"/>
            <a:chOff x="1136073" y="3746090"/>
            <a:chExt cx="8007927" cy="1437658"/>
          </a:xfrm>
        </p:grpSpPr>
        <p:sp>
          <p:nvSpPr>
            <p:cNvPr id="3" name="Rectangle 2"/>
            <p:cNvSpPr/>
            <p:nvPr/>
          </p:nvSpPr>
          <p:spPr>
            <a:xfrm>
              <a:off x="1136073" y="3746090"/>
              <a:ext cx="5583382" cy="14376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19455" y="4027141"/>
              <a:ext cx="242454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Avenir Medium" charset="0"/>
                  <a:ea typeface="Avenir Medium" charset="0"/>
                  <a:cs typeface="Avenir Medium" charset="0"/>
                </a:rPr>
                <a:t>Genes that </a:t>
              </a:r>
              <a:br>
                <a:rPr lang="en-US" sz="2200" dirty="0">
                  <a:solidFill>
                    <a:srgbClr val="FF0000"/>
                  </a:solidFill>
                  <a:latin typeface="Avenir Medium" charset="0"/>
                  <a:ea typeface="Avenir Medium" charset="0"/>
                  <a:cs typeface="Avenir Medium" charset="0"/>
                </a:rPr>
              </a:br>
              <a:r>
                <a:rPr lang="en-US" sz="2200" dirty="0">
                  <a:solidFill>
                    <a:srgbClr val="FF0000"/>
                  </a:solidFill>
                  <a:latin typeface="Avenir Medium" charset="0"/>
                  <a:ea typeface="Avenir Medium" charset="0"/>
                  <a:cs typeface="Avenir Medium" charset="0"/>
                </a:rPr>
                <a:t>peak after ZEB1</a:t>
              </a:r>
              <a:br>
                <a:rPr lang="en-US" sz="2200" dirty="0">
                  <a:solidFill>
                    <a:srgbClr val="FF0000"/>
                  </a:solidFill>
                  <a:latin typeface="Avenir Medium" charset="0"/>
                  <a:ea typeface="Avenir Medium" charset="0"/>
                  <a:cs typeface="Avenir Medium" charset="0"/>
                </a:rPr>
              </a:br>
              <a:r>
                <a:rPr lang="en-US" sz="2200" dirty="0">
                  <a:solidFill>
                    <a:srgbClr val="FF0000"/>
                  </a:solidFill>
                  <a:latin typeface="Avenir Medium" charset="0"/>
                  <a:ea typeface="Avenir Medium" charset="0"/>
                  <a:cs typeface="Avenir Medium" charset="0"/>
                </a:rPr>
                <a:t>(putative targets)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47420" y="3399502"/>
            <a:ext cx="1652850" cy="505599"/>
            <a:chOff x="6847420" y="3399502"/>
            <a:chExt cx="1652850" cy="505599"/>
          </a:xfrm>
        </p:grpSpPr>
        <p:sp>
          <p:nvSpPr>
            <p:cNvPr id="2" name="Left Arrow 1"/>
            <p:cNvSpPr/>
            <p:nvPr/>
          </p:nvSpPr>
          <p:spPr>
            <a:xfrm>
              <a:off x="6847420" y="3399502"/>
              <a:ext cx="662120" cy="486697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579825" y="3443436"/>
              <a:ext cx="9204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>
                  <a:latin typeface="Avenir Medium" charset="0"/>
                  <a:ea typeface="Avenir Medium" charset="0"/>
                  <a:cs typeface="Avenir Medium" charset="0"/>
                </a:rPr>
                <a:t>ZEB1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390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r="52889" b="83455"/>
          <a:stretch/>
        </p:blipFill>
        <p:spPr>
          <a:xfrm>
            <a:off x="426457" y="2606363"/>
            <a:ext cx="4121684" cy="2371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5" t="2686" r="-4936" b="83455"/>
          <a:stretch/>
        </p:blipFill>
        <p:spPr>
          <a:xfrm>
            <a:off x="5022316" y="2606363"/>
            <a:ext cx="4121684" cy="2371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609" y="1726748"/>
            <a:ext cx="341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TGF</a:t>
            </a:r>
            <a:r>
              <a:rPr lang="en-US" sz="2400" dirty="0"/>
              <a:t>β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induction of EMT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2203" y="1726748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ZEB1 induction of EMT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52203" y="2484230"/>
            <a:ext cx="1726893" cy="447261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Doxycycline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721610" y="2494168"/>
            <a:ext cx="1000662" cy="44726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TGFβ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6057" y="5999748"/>
            <a:ext cx="7602323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dirty="0"/>
              <a:t>With Weinberg Lab (Whitehead):</a:t>
            </a:r>
          </a:p>
          <a:p>
            <a:pPr algn="ctr">
              <a:lnSpc>
                <a:spcPct val="120000"/>
              </a:lnSpc>
              <a:defRPr/>
            </a:pPr>
            <a:r>
              <a:rPr lang="en-US" dirty="0" err="1"/>
              <a:t>Diwakar</a:t>
            </a:r>
            <a:r>
              <a:rPr lang="en-US" dirty="0"/>
              <a:t> </a:t>
            </a:r>
            <a:r>
              <a:rPr lang="en-US" dirty="0" err="1"/>
              <a:t>Pattabiraman</a:t>
            </a:r>
            <a:r>
              <a:rPr lang="en-US" dirty="0"/>
              <a:t>, Brian </a:t>
            </a:r>
            <a:r>
              <a:rPr lang="en-US" dirty="0" err="1"/>
              <a:t>Bierie</a:t>
            </a:r>
            <a:r>
              <a:rPr lang="en-US" dirty="0"/>
              <a:t>, Christine Chaffer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34925" y="450347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400" dirty="0"/>
              <a:t>Validating predictions with ZEB1 induction</a:t>
            </a:r>
          </a:p>
        </p:txBody>
      </p:sp>
    </p:spTree>
    <p:extLst>
      <p:ext uri="{BB962C8B-B14F-4D97-AF65-F5344CB8AC3E}">
        <p14:creationId xmlns:p14="http://schemas.microsoft.com/office/powerpoint/2010/main" val="255103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8" t="66051" r="32186" b="21666"/>
          <a:stretch/>
        </p:blipFill>
        <p:spPr>
          <a:xfrm>
            <a:off x="2680630" y="2087266"/>
            <a:ext cx="4756179" cy="3759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41130" y="5596202"/>
            <a:ext cx="353962" cy="353962"/>
          </a:xfrm>
          <a:prstGeom prst="rect">
            <a:avLst/>
          </a:prstGeom>
          <a:solidFill>
            <a:srgbClr val="F68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006216" y="1763493"/>
            <a:ext cx="0" cy="3680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61944" y="1254312"/>
            <a:ext cx="260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venir Medium" charset="0"/>
                <a:ea typeface="Avenir Medium" charset="0"/>
                <a:cs typeface="Avenir Medium" charset="0"/>
              </a:rPr>
              <a:t>Predicted targets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39336" y="5585348"/>
            <a:ext cx="3426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venir Light" charset="0"/>
                <a:ea typeface="Avenir Light" charset="0"/>
                <a:cs typeface="Avenir Light" charset="0"/>
              </a:rPr>
              <a:t>Background/null distribution</a:t>
            </a:r>
            <a:endParaRPr lang="en-US" sz="2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t="76197" r="73207" b="22143"/>
          <a:stretch/>
        </p:blipFill>
        <p:spPr>
          <a:xfrm>
            <a:off x="2176733" y="4969808"/>
            <a:ext cx="3773310" cy="50820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734925" y="450347"/>
            <a:ext cx="7674150" cy="500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algn="ctr"/>
            <a:r>
              <a:rPr lang="en-US" sz="2400" dirty="0"/>
              <a:t>Validating predictions with ZEB1 induction</a:t>
            </a:r>
          </a:p>
        </p:txBody>
      </p:sp>
    </p:spTree>
    <p:extLst>
      <p:ext uri="{BB962C8B-B14F-4D97-AF65-F5344CB8AC3E}">
        <p14:creationId xmlns:p14="http://schemas.microsoft.com/office/powerpoint/2010/main" val="1381688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scRNA-seq</a:t>
            </a:r>
            <a:r>
              <a:rPr lang="en-US" dirty="0"/>
              <a:t> data is sparse and noisy</a:t>
            </a:r>
          </a:p>
          <a:p>
            <a:r>
              <a:rPr lang="en-US" dirty="0"/>
              <a:t>Sparsity obscures biology</a:t>
            </a:r>
          </a:p>
          <a:p>
            <a:r>
              <a:rPr lang="en-US" dirty="0"/>
              <a:t>Imputation via manifold learning (MAGIC)</a:t>
            </a:r>
          </a:p>
          <a:p>
            <a:r>
              <a:rPr lang="en-US" dirty="0"/>
              <a:t>Imputed data enables down stream analyses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43</a:t>
            </a:fld>
            <a:endParaRPr lang="en-US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417362"/>
            <a:ext cx="3886200" cy="31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CE59-8A74-9342-85EE-0C689525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 with missing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F309E-44BA-DB4F-92AF-27B0922B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A247EC-4CCA-8D47-8E33-2AFAFFDB87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5111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E25748-93A3-E54D-98C4-D7BC924CBC90}"/>
              </a:ext>
            </a:extLst>
          </p:cNvPr>
          <p:cNvSpPr txBox="1"/>
          <p:nvPr/>
        </p:nvSpPr>
        <p:spPr>
          <a:xfrm>
            <a:off x="5439537" y="1817225"/>
            <a:ext cx="2977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Naïve solution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the average ranking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9E53D0-F516-C34F-A1CA-09C12CC7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2651647"/>
            <a:ext cx="4572002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5D715-2220-E445-8B4A-9C66B03E634F}"/>
              </a:ext>
            </a:extLst>
          </p:cNvPr>
          <p:cNvSpPr txBox="1"/>
          <p:nvPr/>
        </p:nvSpPr>
        <p:spPr>
          <a:xfrm>
            <a:off x="1631013" y="1971113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8312-2914-FF40-B191-52DBCB31F28D}"/>
              </a:ext>
            </a:extLst>
          </p:cNvPr>
          <p:cNvSpPr txBox="1"/>
          <p:nvPr/>
        </p:nvSpPr>
        <p:spPr>
          <a:xfrm>
            <a:off x="2465407" y="5768149"/>
            <a:ext cx="421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improve on this?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8AE13E-D65F-4646-A26E-12B6549B0003}"/>
              </a:ext>
            </a:extLst>
          </p:cNvPr>
          <p:cNvSpPr/>
          <p:nvPr/>
        </p:nvSpPr>
        <p:spPr>
          <a:xfrm>
            <a:off x="2286000" y="5573111"/>
            <a:ext cx="4571999" cy="834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CE59-8A74-9342-85EE-0C689525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redundancy in the user-rankings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F309E-44BA-DB4F-92AF-27B0922B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A247EC-4CCA-8D47-8E33-2AFAFFDB87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295206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33735-B975-2F47-B235-859BBFC5EFCF}"/>
              </a:ext>
            </a:extLst>
          </p:cNvPr>
          <p:cNvSpPr txBox="1"/>
          <p:nvPr/>
        </p:nvSpPr>
        <p:spPr>
          <a:xfrm>
            <a:off x="400050" y="2480884"/>
            <a:ext cx="39701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Two sources of redundancy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Similarity between movies (e.g. rom-coms, horror movies)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Similarity between users (e.g. “Likers of rom-coms”)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68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26F3-CA35-234E-85B0-853B5B41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similar users to impute missing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8A640-E72E-4D44-8FBB-A92BF112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3A01F4-2E89-3B4A-BA62-5DED0F0990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37520"/>
            <a:ext cx="5486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89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26F3-CA35-234E-85B0-853B5B41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similar users to impute missing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8A640-E72E-4D44-8FBB-A92BF112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3A01F4-2E89-3B4A-BA62-5DED0F0990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37520"/>
            <a:ext cx="5486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BAC670B-245D-9447-8B23-6C471DB7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06043"/>
            <a:ext cx="54864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760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4" y="2429122"/>
            <a:ext cx="3119372" cy="255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118" y="2406679"/>
            <a:ext cx="3240423" cy="2597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4637" y="491268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682708" y="414185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90899" y="1898835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True structure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74920" y="1898835"/>
            <a:ext cx="211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Noisy measurement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4451" y="6007007"/>
            <a:ext cx="566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only capture ~5-15% of the transcripts per cell</a:t>
            </a:r>
            <a:br>
              <a:rPr lang="en-US" b="1" dirty="0"/>
            </a:br>
            <a:r>
              <a:rPr lang="en-US" b="1" dirty="0"/>
              <a:t>due to inefficient RT in small volumes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954F8-F768-9E4F-AC37-D1DBECFDE205}" type="slidenum">
              <a:rPr lang="en-US" smtClean="0"/>
              <a:t>9</a:t>
            </a:fld>
            <a:endParaRPr lang="en-US"/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233302" y="560011"/>
            <a:ext cx="8677396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scRNA-seq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 is sparse and noisy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we know which values to impute?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6360" y="443937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~90</a:t>
            </a:r>
            <a:r>
              <a:rPr lang="en-US"/>
              <a:t>% missing</a:t>
            </a:r>
          </a:p>
        </p:txBody>
      </p:sp>
    </p:spTree>
    <p:extLst>
      <p:ext uri="{BB962C8B-B14F-4D97-AF65-F5344CB8AC3E}">
        <p14:creationId xmlns:p14="http://schemas.microsoft.com/office/powerpoint/2010/main" val="18448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27943</TotalTime>
  <Words>1103</Words>
  <Application>Microsoft Macintosh PowerPoint</Application>
  <PresentationFormat>On-screen Show (4:3)</PresentationFormat>
  <Paragraphs>247</Paragraphs>
  <Slides>43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Avenir Book</vt:lpstr>
      <vt:lpstr>Avenir Light</vt:lpstr>
      <vt:lpstr>Avenir Medium</vt:lpstr>
      <vt:lpstr>Calibri</vt:lpstr>
      <vt:lpstr>Office Theme</vt:lpstr>
      <vt:lpstr>Imputation of scRNA-seq data</vt:lpstr>
      <vt:lpstr>What do we do with missing data?</vt:lpstr>
      <vt:lpstr>What do we do with missing data?</vt:lpstr>
      <vt:lpstr>What do we do with missing data?</vt:lpstr>
      <vt:lpstr>What do we do with missing data?</vt:lpstr>
      <vt:lpstr>Information redundancy in the user-rankings matrix</vt:lpstr>
      <vt:lpstr>Identifying similar users to impute missing values</vt:lpstr>
      <vt:lpstr>Identifying similar users to impute missing values</vt:lpstr>
      <vt:lpstr>PowerPoint Presentation</vt:lpstr>
      <vt:lpstr>MAGIC Markov Affinity-based Graph Imputation of Cells  (van Dijk et al. Cell, 2018)</vt:lpstr>
      <vt:lpstr>HMLE breast cancer cell line, TGF-β induced EMT</vt:lpstr>
      <vt:lpstr>Solution: Recover data by learning from similar cells</vt:lpstr>
      <vt:lpstr>Low dimensional structure</vt:lpstr>
      <vt:lpstr>Manifold</vt:lpstr>
      <vt:lpstr>Manifold learning via data diffusion</vt:lpstr>
      <vt:lpstr>The Algorithm</vt:lpstr>
      <vt:lpstr>Diffusion and imputation step</vt:lpstr>
      <vt:lpstr>PowerPoint Presentation</vt:lpstr>
      <vt:lpstr>Markov Affinity-based Graph Imputation of Cells (MAGIC)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TGF-β induced EMT (epithelial-to-mesenchymal transition)</vt:lpstr>
      <vt:lpstr>MAGIC reveals EMT continuum</vt:lpstr>
      <vt:lpstr>MAGIC reveals EMT continuum</vt:lpstr>
      <vt:lpstr>MAGIC reveals complex cellular state-space</vt:lpstr>
      <vt:lpstr>PowerPoint Presentation</vt:lpstr>
      <vt:lpstr>PowerPoint Presentation</vt:lpstr>
      <vt:lpstr>PowerPoint Presentation</vt:lpstr>
      <vt:lpstr>MAGIC enables downstream analyses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Yim, Kristina</dc:creator>
  <cp:lastModifiedBy>Burkhardt, Daniel</cp:lastModifiedBy>
  <cp:revision>1886</cp:revision>
  <cp:lastPrinted>2019-10-14T20:58:20Z</cp:lastPrinted>
  <dcterms:created xsi:type="dcterms:W3CDTF">2017-05-18T08:55:51Z</dcterms:created>
  <dcterms:modified xsi:type="dcterms:W3CDTF">2019-10-14T20:58:29Z</dcterms:modified>
</cp:coreProperties>
</file>